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7FF01"/>
    <a:srgbClr val="FF97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94695" autoAdjust="0"/>
  </p:normalViewPr>
  <p:slideViewPr>
    <p:cSldViewPr>
      <p:cViewPr>
        <p:scale>
          <a:sx n="100" d="100"/>
          <a:sy n="100" d="100"/>
        </p:scale>
        <p:origin x="-1932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F1578EB-52AD-4321-93F0-041ADA9493AA}" type="datetimeFigureOut">
              <a:rPr lang="en-US"/>
              <a:pPr>
                <a:defRPr/>
              </a:pPr>
              <a:t>3/6/2010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FA2B3E7-8388-40AE-A7D8-219C131A63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6999"/>
            <a:ext cx="4040188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1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6999"/>
            <a:ext cx="4041775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715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3008313" cy="3992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52400"/>
            <a:ext cx="9144000" cy="762000"/>
          </a:xfrm>
          <a:prstGeom prst="rect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0668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574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9" name="Picture 9" descr="Original Banner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2400"/>
            <a:ext cx="9144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97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FF97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FF97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FF97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FF97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FF97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FF97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6000" dirty="0" smtClean="0"/>
              <a:t>Getting Started with Entity Framework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1200" y="3810000"/>
            <a:ext cx="663495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Dane Morgridge</a:t>
            </a: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Roska Direct</a:t>
            </a: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Development </a:t>
            </a:r>
            <a:r>
              <a:rPr lang="en-US" sz="2400" dirty="0" smtClean="0">
                <a:solidFill>
                  <a:schemeClr val="bg1"/>
                </a:solidFill>
                <a:latin typeface="+mn-lt"/>
              </a:rPr>
              <a:t>Manager/Architect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Email: dane@projectsandbox.com</a:t>
            </a: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Blog: http://geekswithblogs.net/danemorgridge</a:t>
            </a: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Twitter: danemorgridge</a:t>
            </a:r>
          </a:p>
          <a:p>
            <a:pPr algn="r"/>
            <a:r>
              <a:rPr lang="en-US" sz="2400" dirty="0" smtClean="0">
                <a:solidFill>
                  <a:schemeClr val="bg1"/>
                </a:solidFill>
                <a:latin typeface="+mn-lt"/>
              </a:rPr>
              <a:t>Podcast: http://communitymegaphonepodcast.com</a:t>
            </a:r>
            <a:endParaRPr 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Entity Framework 4.0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What’s New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Persistence Ignorance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T4 Code Generation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Lazy Loading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POCO Change Tracking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Self Tracking Entities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Model-First Development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Code-Only Development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5443" y="264417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</a:rPr>
              <a:t>DEMO</a:t>
            </a:r>
            <a:endParaRPr lang="en-US" sz="9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</a:rPr>
              <a:t>Gotchas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Queries are not evaluated until runtime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No Lazy Loading in 1.0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Update Model from Database will overwrite some SSDL modifications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Destroying an </a:t>
            </a:r>
            <a:r>
              <a:rPr lang="en-US" dirty="0" err="1" smtClean="0">
                <a:solidFill>
                  <a:schemeClr val="bg1"/>
                </a:solidFill>
              </a:rPr>
              <a:t>ObjectContext</a:t>
            </a:r>
            <a:r>
              <a:rPr lang="en-US" dirty="0" smtClean="0">
                <a:solidFill>
                  <a:schemeClr val="bg1"/>
                </a:solidFill>
              </a:rPr>
              <a:t> before detaching entities will not allow them to be re-attached to another </a:t>
            </a:r>
            <a:r>
              <a:rPr lang="en-US" dirty="0" err="1" smtClean="0">
                <a:solidFill>
                  <a:schemeClr val="bg1"/>
                </a:solidFill>
              </a:rPr>
              <a:t>ObjectContext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Entities lose all state when detached</a:t>
            </a:r>
          </a:p>
          <a:p>
            <a:pPr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447800"/>
            <a:ext cx="8686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n-lt"/>
              </a:rPr>
              <a:t>“The job of an </a:t>
            </a:r>
            <a:r>
              <a:rPr lang="en-US" sz="3600" dirty="0" err="1">
                <a:solidFill>
                  <a:schemeClr val="bg1"/>
                </a:solidFill>
                <a:latin typeface="+mn-lt"/>
              </a:rPr>
              <a:t>ObjectQuery</a:t>
            </a:r>
            <a:r>
              <a:rPr lang="en-US" sz="36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+mn-lt"/>
              </a:rPr>
              <a:t>and </a:t>
            </a:r>
            <a:r>
              <a:rPr lang="en-US" sz="3600" dirty="0">
                <a:solidFill>
                  <a:schemeClr val="bg1"/>
                </a:solidFill>
                <a:latin typeface="+mn-lt"/>
              </a:rPr>
              <a:t>a LINQ query is to </a:t>
            </a:r>
            <a:r>
              <a:rPr lang="en-US" sz="3600" dirty="0" smtClean="0">
                <a:solidFill>
                  <a:schemeClr val="bg1"/>
                </a:solidFill>
                <a:latin typeface="+mn-lt"/>
              </a:rPr>
              <a:t>QUERY</a:t>
            </a:r>
            <a:r>
              <a:rPr lang="en-US" sz="3600" dirty="0">
                <a:solidFill>
                  <a:schemeClr val="bg1"/>
                </a:solidFill>
                <a:latin typeface="+mn-lt"/>
              </a:rPr>
              <a:t>. Every time you do something to the query you will hit </a:t>
            </a:r>
            <a:r>
              <a:rPr lang="en-US" sz="3600" dirty="0" smtClean="0">
                <a:solidFill>
                  <a:schemeClr val="bg1"/>
                </a:solidFill>
                <a:latin typeface="+mn-lt"/>
              </a:rPr>
              <a:t>the </a:t>
            </a:r>
            <a:r>
              <a:rPr lang="en-US" sz="3600" dirty="0">
                <a:solidFill>
                  <a:schemeClr val="bg1"/>
                </a:solidFill>
                <a:latin typeface="+mn-lt"/>
              </a:rPr>
              <a:t>database. </a:t>
            </a:r>
            <a:r>
              <a:rPr lang="en-US" sz="3600" dirty="0" smtClean="0">
                <a:solidFill>
                  <a:schemeClr val="bg1"/>
                </a:solidFill>
                <a:latin typeface="+mn-lt"/>
              </a:rPr>
              <a:t>If </a:t>
            </a:r>
            <a:r>
              <a:rPr lang="en-US" sz="3600" dirty="0">
                <a:solidFill>
                  <a:schemeClr val="bg1"/>
                </a:solidFill>
                <a:latin typeface="+mn-lt"/>
              </a:rPr>
              <a:t>you query data and want to work with it, push it out </a:t>
            </a:r>
            <a:r>
              <a:rPr lang="en-US" sz="3600" dirty="0" smtClean="0">
                <a:solidFill>
                  <a:schemeClr val="bg1"/>
                </a:solidFill>
                <a:latin typeface="+mn-lt"/>
              </a:rPr>
              <a:t>to </a:t>
            </a:r>
            <a:r>
              <a:rPr lang="en-US" sz="3600" dirty="0">
                <a:solidFill>
                  <a:schemeClr val="bg1"/>
                </a:solidFill>
                <a:latin typeface="+mn-lt"/>
              </a:rPr>
              <a:t>a list or something first and then work with the list, not the query itself.”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4600" y="5087005"/>
            <a:ext cx="5595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Julie Lerman, Author of </a:t>
            </a:r>
            <a:r>
              <a:rPr lang="en-US" sz="2400" i="1" dirty="0" smtClean="0">
                <a:solidFill>
                  <a:schemeClr val="bg1"/>
                </a:solidFill>
              </a:rPr>
              <a:t>Programming Entity Framework </a:t>
            </a:r>
            <a:endParaRPr lang="en-US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685800"/>
            <a:ext cx="39844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Resources</a:t>
            </a:r>
            <a:endParaRPr lang="en-US" sz="7200" dirty="0"/>
          </a:p>
        </p:txBody>
      </p:sp>
      <p:sp>
        <p:nvSpPr>
          <p:cNvPr id="5" name="Rectangle 4"/>
          <p:cNvSpPr/>
          <p:nvPr/>
        </p:nvSpPr>
        <p:spPr>
          <a:xfrm>
            <a:off x="1371600" y="2057400"/>
            <a:ext cx="6750566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ADO.Net</a:t>
            </a:r>
            <a:r>
              <a:rPr lang="en-US" sz="3600" dirty="0" smtClean="0">
                <a:solidFill>
                  <a:schemeClr val="bg1"/>
                </a:solidFill>
              </a:rPr>
              <a:t> Team Blog: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    http://blogs.msdn.com/adonet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Julie </a:t>
            </a:r>
            <a:r>
              <a:rPr lang="en-US" sz="3600" dirty="0" err="1" smtClean="0">
                <a:solidFill>
                  <a:schemeClr val="bg1"/>
                </a:solidFill>
              </a:rPr>
              <a:t>Lerman’s</a:t>
            </a:r>
            <a:r>
              <a:rPr lang="en-US" sz="3600" dirty="0" smtClean="0">
                <a:solidFill>
                  <a:schemeClr val="bg1"/>
                </a:solidFill>
              </a:rPr>
              <a:t> Blog: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    http://thedatafarm.com/blog/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5870" y="2644170"/>
            <a:ext cx="5726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</a:rPr>
              <a:t>Questions</a:t>
            </a:r>
            <a:endParaRPr lang="en-US" sz="9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Contact Info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458200" cy="3352800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Dane Morgridge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Email: dane@projectsandbox.com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Blog: http://geekswithblogs.net/danemorgridge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Twitter: danemorgridge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Podcast: http://communitymegaphonepodcast.com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1219200"/>
            <a:ext cx="86106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500" dirty="0">
                <a:solidFill>
                  <a:schemeClr val="bg1">
                    <a:lumMod val="85000"/>
                  </a:schemeClr>
                </a:solidFill>
                <a:latin typeface="+mn-lt"/>
              </a:rPr>
              <a:t>We thank the following companies for their gracious sponsorship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81200" y="1600200"/>
            <a:ext cx="4724400" cy="7080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400" dirty="0">
                <a:solidFill>
                  <a:srgbClr val="FF9700"/>
                </a:solidFill>
                <a:latin typeface="+mj-lt"/>
                <a:ea typeface="+mj-ea"/>
                <a:cs typeface="+mj-cs"/>
              </a:rPr>
              <a:t>Platinum Sponsors</a:t>
            </a:r>
          </a:p>
        </p:txBody>
      </p:sp>
      <p:pic>
        <p:nvPicPr>
          <p:cNvPr id="8" name="Picture 7" descr="SetFocus_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2533650"/>
            <a:ext cx="5453495" cy="12763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981200" y="4625975"/>
            <a:ext cx="4114800" cy="7080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400" dirty="0">
                <a:solidFill>
                  <a:srgbClr val="FF9700"/>
                </a:solidFill>
                <a:latin typeface="+mj-lt"/>
                <a:ea typeface="+mj-ea"/>
                <a:cs typeface="+mj-cs"/>
              </a:rPr>
              <a:t>Gold Sponsor</a:t>
            </a:r>
          </a:p>
        </p:txBody>
      </p:sp>
      <p:pic>
        <p:nvPicPr>
          <p:cNvPr id="10" name="Picture 9" descr="Infragistics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5410200"/>
            <a:ext cx="2273300" cy="7256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Picture 13" descr="Lab49Logo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2514600"/>
            <a:ext cx="3441456" cy="12953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Source\Community Megaphone Podcast\CommunityMegaphonePodcast.Web\Content\Images\CM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3810000" cy="38227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724400" y="1600200"/>
            <a:ext cx="3886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n-lt"/>
              </a:rPr>
              <a:t>“</a:t>
            </a:r>
            <a:r>
              <a:rPr lang="en-US" sz="2800" dirty="0" smtClean="0">
                <a:solidFill>
                  <a:schemeClr val="bg1"/>
                </a:solidFill>
                <a:latin typeface="+mn-lt"/>
              </a:rPr>
              <a:t>A podcast dedicated to highlighting talent and personalities in your local developer community with Dane Morgridge and G. Andrew </a:t>
            </a:r>
            <a:r>
              <a:rPr lang="en-US" sz="2800" dirty="0" smtClean="0">
                <a:solidFill>
                  <a:schemeClr val="bg1"/>
                </a:solidFill>
                <a:latin typeface="+mn-lt"/>
              </a:rPr>
              <a:t>Duthie”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572" y="5638800"/>
            <a:ext cx="8280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+mn-lt"/>
              </a:rPr>
              <a:t>http://www.communitymegaphonepodcast.com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History of Data Access in </a:t>
            </a:r>
            <a:r>
              <a:rPr lang="en-US" dirty="0" err="1" smtClean="0">
                <a:solidFill>
                  <a:schemeClr val="bg1"/>
                </a:solidFill>
              </a:rPr>
              <a:t>.Net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</a:rPr>
              <a:t>ADO.Net</a:t>
            </a:r>
            <a:r>
              <a:rPr lang="en-US" dirty="0" smtClean="0">
                <a:solidFill>
                  <a:schemeClr val="bg1"/>
                </a:solidFill>
              </a:rPr>
              <a:t> Inline </a:t>
            </a:r>
            <a:r>
              <a:rPr lang="en-US" dirty="0" err="1" smtClean="0">
                <a:solidFill>
                  <a:schemeClr val="bg1"/>
                </a:solidFill>
              </a:rPr>
              <a:t>Sql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Data Sets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Stored Procedures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ORM (Object Relational Mapping) Tools	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dirty="0" err="1" smtClean="0">
                <a:solidFill>
                  <a:schemeClr val="bg1"/>
                </a:solidFill>
              </a:rPr>
              <a:t>LLBLGen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dirty="0" err="1" smtClean="0">
                <a:solidFill>
                  <a:schemeClr val="bg1"/>
                </a:solidFill>
              </a:rPr>
              <a:t>NHibernate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Entity Spaces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dirty="0" err="1" smtClean="0">
                <a:solidFill>
                  <a:schemeClr val="bg1"/>
                </a:solidFill>
              </a:rPr>
              <a:t>Telerik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OpenAccess</a:t>
            </a:r>
            <a:r>
              <a:rPr lang="en-US" dirty="0" smtClean="0">
                <a:solidFill>
                  <a:schemeClr val="bg1"/>
                </a:solidFill>
              </a:rPr>
              <a:t> ORM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History of Data Access in </a:t>
            </a:r>
            <a:r>
              <a:rPr lang="en-US" dirty="0" err="1" smtClean="0">
                <a:solidFill>
                  <a:schemeClr val="bg1"/>
                </a:solidFill>
              </a:rPr>
              <a:t>.Net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Microsoft ORM History starting in 2002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Typed Datasets – Shipped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</a:t>
            </a:r>
            <a:r>
              <a:rPr lang="en-US" sz="2400" dirty="0" err="1" smtClean="0">
                <a:solidFill>
                  <a:schemeClr val="bg1"/>
                </a:solidFill>
              </a:rPr>
              <a:t>ObjectSpaces</a:t>
            </a:r>
            <a:r>
              <a:rPr lang="en-US" sz="2400" dirty="0" smtClean="0">
                <a:solidFill>
                  <a:schemeClr val="bg1"/>
                </a:solidFill>
              </a:rPr>
              <a:t> v1 – Never Shipped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</a:t>
            </a:r>
            <a:r>
              <a:rPr lang="en-US" sz="2400" dirty="0" err="1" smtClean="0">
                <a:solidFill>
                  <a:schemeClr val="bg1"/>
                </a:solidFill>
              </a:rPr>
              <a:t>ObjectSpaces</a:t>
            </a:r>
            <a:r>
              <a:rPr lang="en-US" sz="2400" dirty="0" smtClean="0">
                <a:solidFill>
                  <a:schemeClr val="bg1"/>
                </a:solidFill>
              </a:rPr>
              <a:t> v2 – Never Shipped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Microsoft Business Framework – Never Shipped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</a:t>
            </a:r>
            <a:r>
              <a:rPr lang="en-US" sz="2400" dirty="0" err="1" smtClean="0">
                <a:solidFill>
                  <a:schemeClr val="bg1"/>
                </a:solidFill>
              </a:rPr>
              <a:t>WinFS</a:t>
            </a:r>
            <a:r>
              <a:rPr lang="en-US" sz="2400" dirty="0" smtClean="0">
                <a:solidFill>
                  <a:schemeClr val="bg1"/>
                </a:solidFill>
              </a:rPr>
              <a:t> – Never Shipped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</a:t>
            </a:r>
            <a:r>
              <a:rPr lang="en-US" sz="2400" dirty="0" err="1" smtClean="0">
                <a:solidFill>
                  <a:schemeClr val="bg1"/>
                </a:solidFill>
              </a:rPr>
              <a:t>Linq</a:t>
            </a:r>
            <a:r>
              <a:rPr lang="en-US" sz="2400" dirty="0" smtClean="0">
                <a:solidFill>
                  <a:schemeClr val="bg1"/>
                </a:solidFill>
              </a:rPr>
              <a:t> to </a:t>
            </a:r>
            <a:r>
              <a:rPr lang="en-US" sz="2400" dirty="0" err="1" smtClean="0">
                <a:solidFill>
                  <a:schemeClr val="bg1"/>
                </a:solidFill>
              </a:rPr>
              <a:t>Sql</a:t>
            </a:r>
            <a:r>
              <a:rPr lang="en-US" sz="2400" dirty="0" smtClean="0">
                <a:solidFill>
                  <a:schemeClr val="bg1"/>
                </a:solidFill>
              </a:rPr>
              <a:t> – Shipped with VS2008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Entity Framework v1 – Shipped with VS2008 SP1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Entity Framework v4 – Shipping with VS2010</a:t>
            </a: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Tools For Building Applications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Visual Studio 2008 or 2010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VS2008 – </a:t>
            </a:r>
            <a:r>
              <a:rPr lang="en-US" dirty="0" err="1" smtClean="0">
                <a:solidFill>
                  <a:schemeClr val="bg1"/>
                </a:solidFill>
              </a:rPr>
              <a:t>Linq</a:t>
            </a:r>
            <a:r>
              <a:rPr lang="en-US" dirty="0" smtClean="0">
                <a:solidFill>
                  <a:schemeClr val="bg1"/>
                </a:solidFill>
              </a:rPr>
              <a:t> to </a:t>
            </a:r>
            <a:r>
              <a:rPr lang="en-US" dirty="0" err="1" smtClean="0">
                <a:solidFill>
                  <a:schemeClr val="bg1"/>
                </a:solidFill>
              </a:rPr>
              <a:t>Sql</a:t>
            </a:r>
            <a:endParaRPr lang="en-US" dirty="0" smtClean="0">
              <a:solidFill>
                <a:schemeClr val="bg1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VS2008 SP1 – Entity Framework 1.0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VS2010 – Entity Framework 4.0</a:t>
            </a: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</a:rPr>
              <a:t>LinqPad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Free Version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Pay For </a:t>
            </a:r>
            <a:r>
              <a:rPr lang="en-US" dirty="0" smtClean="0">
                <a:solidFill>
                  <a:schemeClr val="bg1"/>
                </a:solidFill>
              </a:rPr>
              <a:t>Intellisense</a:t>
            </a:r>
            <a:endParaRPr lang="en-US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Entity Framework Profiler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About </a:t>
            </a:r>
            <a:r>
              <a:rPr lang="en-US" dirty="0" err="1" smtClean="0">
                <a:solidFill>
                  <a:schemeClr val="bg1"/>
                </a:solidFill>
              </a:rPr>
              <a:t>Linq</a:t>
            </a:r>
            <a:r>
              <a:rPr lang="en-US" dirty="0" smtClean="0">
                <a:solidFill>
                  <a:schemeClr val="bg1"/>
                </a:solidFill>
              </a:rPr>
              <a:t> to </a:t>
            </a:r>
            <a:r>
              <a:rPr lang="en-US" dirty="0" err="1" smtClean="0">
                <a:solidFill>
                  <a:schemeClr val="bg1"/>
                </a:solidFill>
              </a:rPr>
              <a:t>Sql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746760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Released with </a:t>
            </a:r>
            <a:r>
              <a:rPr lang="en-US" dirty="0" err="1" smtClean="0">
                <a:solidFill>
                  <a:schemeClr val="bg1"/>
                </a:solidFill>
              </a:rPr>
              <a:t>.Net</a:t>
            </a:r>
            <a:r>
              <a:rPr lang="en-US" dirty="0" smtClean="0">
                <a:solidFill>
                  <a:schemeClr val="bg1"/>
                </a:solidFill>
              </a:rPr>
              <a:t> 3.5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Uses </a:t>
            </a:r>
            <a:r>
              <a:rPr lang="en-US" dirty="0" err="1" smtClean="0">
                <a:solidFill>
                  <a:schemeClr val="bg1"/>
                </a:solidFill>
              </a:rPr>
              <a:t>Linq</a:t>
            </a:r>
            <a:r>
              <a:rPr lang="en-US" dirty="0" smtClean="0">
                <a:solidFill>
                  <a:schemeClr val="bg1"/>
                </a:solidFill>
              </a:rPr>
              <a:t> for Data Queries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Only Works with </a:t>
            </a:r>
            <a:r>
              <a:rPr lang="en-US" dirty="0" err="1" smtClean="0">
                <a:solidFill>
                  <a:schemeClr val="bg1"/>
                </a:solidFill>
              </a:rPr>
              <a:t>Sql</a:t>
            </a:r>
            <a:r>
              <a:rPr lang="en-US" dirty="0" smtClean="0">
                <a:solidFill>
                  <a:schemeClr val="bg1"/>
                </a:solidFill>
              </a:rPr>
              <a:t> Server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Data Model Must Resemble the Database Schema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Works really well for simple schemas or ones where it won’t be changing often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The rumors of it’s death have been greatly exaggerated!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About Entity Framework 1.0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Released with </a:t>
            </a:r>
            <a:r>
              <a:rPr lang="en-US" dirty="0" err="1" smtClean="0">
                <a:solidFill>
                  <a:schemeClr val="bg1"/>
                </a:solidFill>
              </a:rPr>
              <a:t>.Net</a:t>
            </a:r>
            <a:r>
              <a:rPr lang="en-US" dirty="0" smtClean="0">
                <a:solidFill>
                  <a:schemeClr val="bg1"/>
                </a:solidFill>
              </a:rPr>
              <a:t> 3.5 SP1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Uses </a:t>
            </a:r>
            <a:r>
              <a:rPr lang="en-US" dirty="0" err="1" smtClean="0">
                <a:solidFill>
                  <a:schemeClr val="bg1"/>
                </a:solidFill>
              </a:rPr>
              <a:t>Linq</a:t>
            </a:r>
            <a:r>
              <a:rPr lang="en-US" dirty="0" smtClean="0">
                <a:solidFill>
                  <a:schemeClr val="bg1"/>
                </a:solidFill>
              </a:rPr>
              <a:t> or Entity </a:t>
            </a:r>
            <a:r>
              <a:rPr lang="en-US" dirty="0" err="1" smtClean="0">
                <a:solidFill>
                  <a:schemeClr val="bg1"/>
                </a:solidFill>
              </a:rPr>
              <a:t>Sql</a:t>
            </a:r>
            <a:r>
              <a:rPr lang="en-US" dirty="0" smtClean="0">
                <a:solidFill>
                  <a:schemeClr val="bg1"/>
                </a:solidFill>
              </a:rPr>
              <a:t> for Queries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Works with Multiple Data Providers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Data Model can be different from the database schema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Works well with complex schemas and updates are easy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Entity Framework 4.0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Will be released with </a:t>
            </a:r>
            <a:r>
              <a:rPr lang="en-US" dirty="0" err="1" smtClean="0">
                <a:solidFill>
                  <a:schemeClr val="bg1"/>
                </a:solidFill>
              </a:rPr>
              <a:t>.Net</a:t>
            </a:r>
            <a:r>
              <a:rPr lang="en-US" dirty="0" smtClean="0">
                <a:solidFill>
                  <a:schemeClr val="bg1"/>
                </a:solidFill>
              </a:rPr>
              <a:t> 4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Version was changed to sync with </a:t>
            </a:r>
            <a:r>
              <a:rPr lang="en-US" dirty="0" err="1" smtClean="0">
                <a:solidFill>
                  <a:schemeClr val="bg1"/>
                </a:solidFill>
              </a:rPr>
              <a:t>.Net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4459</TotalTime>
  <Words>408</Words>
  <Application>Microsoft Office PowerPoint</Application>
  <PresentationFormat>On-screen Show (4:3)</PresentationFormat>
  <Paragraphs>88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Getting Started with Entity Framework 4</vt:lpstr>
      <vt:lpstr>Slide 2</vt:lpstr>
      <vt:lpstr>Slide 3</vt:lpstr>
      <vt:lpstr>History of Data Access in .Net</vt:lpstr>
      <vt:lpstr>History of Data Access in .Net</vt:lpstr>
      <vt:lpstr>Tools For Building Applications</vt:lpstr>
      <vt:lpstr>About Linq to Sql</vt:lpstr>
      <vt:lpstr>About Entity Framework 1.0</vt:lpstr>
      <vt:lpstr>Entity Framework 4.0</vt:lpstr>
      <vt:lpstr>Entity Framework 4.0</vt:lpstr>
      <vt:lpstr>Slide 11</vt:lpstr>
      <vt:lpstr>Gotchas</vt:lpstr>
      <vt:lpstr>Slide 13</vt:lpstr>
      <vt:lpstr>Slide 14</vt:lpstr>
      <vt:lpstr>Slide 15</vt:lpstr>
      <vt:lpstr>Contact Info</vt:lpstr>
    </vt:vector>
  </TitlesOfParts>
  <Company>Microdesk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Bohlen (sbohlen@hotmail.com)</dc:creator>
  <cp:lastModifiedBy>Morgridge, Dane</cp:lastModifiedBy>
  <cp:revision>108</cp:revision>
  <dcterms:created xsi:type="dcterms:W3CDTF">2008-09-22T00:48:41Z</dcterms:created>
  <dcterms:modified xsi:type="dcterms:W3CDTF">2010-03-06T17:57:45Z</dcterms:modified>
</cp:coreProperties>
</file>